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356" r:id="rId7"/>
    <p:sldId id="372" r:id="rId8"/>
    <p:sldId id="362" r:id="rId9"/>
    <p:sldId id="355" r:id="rId10"/>
    <p:sldId id="373" r:id="rId11"/>
    <p:sldId id="258" r:id="rId12"/>
    <p:sldId id="259" r:id="rId13"/>
    <p:sldId id="266" r:id="rId14"/>
    <p:sldId id="267" r:id="rId15"/>
    <p:sldId id="260" r:id="rId16"/>
    <p:sldId id="370" r:id="rId17"/>
    <p:sldId id="261" r:id="rId18"/>
    <p:sldId id="361" r:id="rId19"/>
    <p:sldId id="262" r:id="rId20"/>
    <p:sldId id="264" r:id="rId21"/>
    <p:sldId id="357" r:id="rId22"/>
    <p:sldId id="358" r:id="rId23"/>
    <p:sldId id="265" r:id="rId24"/>
    <p:sldId id="354" r:id="rId25"/>
    <p:sldId id="374" r:id="rId26"/>
    <p:sldId id="369" r:id="rId27"/>
    <p:sldId id="268" r:id="rId28"/>
    <p:sldId id="352" r:id="rId29"/>
    <p:sldId id="353" r:id="rId30"/>
    <p:sldId id="371" r:id="rId31"/>
    <p:sldId id="269" r:id="rId32"/>
    <p:sldId id="360" r:id="rId33"/>
    <p:sldId id="363" r:id="rId34"/>
    <p:sldId id="364" r:id="rId35"/>
    <p:sldId id="365" r:id="rId36"/>
    <p:sldId id="277" r:id="rId37"/>
    <p:sldId id="359" r:id="rId38"/>
    <p:sldId id="366" r:id="rId39"/>
    <p:sldId id="367" r:id="rId40"/>
    <p:sldId id="368" r:id="rId41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95" autoAdjust="0"/>
    <p:restoredTop sz="94660"/>
  </p:normalViewPr>
  <p:slideViewPr>
    <p:cSldViewPr snapToGrid="0">
      <p:cViewPr>
        <p:scale>
          <a:sx n="58" d="100"/>
          <a:sy n="58" d="100"/>
        </p:scale>
        <p:origin x="40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96E3F-5068-46F3-9BB9-332055DB0602}" type="datetimeFigureOut">
              <a:rPr lang="en-CA" smtClean="0"/>
              <a:t>2020-04-13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B2CA-5F22-4896-B26F-74EB4A560E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059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1302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1068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625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4549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944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824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4729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712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076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7106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74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9132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1192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2139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5678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167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6336E7-3B28-4598-B9DB-252D9897D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F63F8-F6B5-4412-95A0-B677021C1B1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20514" name="Rectangle 2">
            <a:extLst>
              <a:ext uri="{FF2B5EF4-FFF2-40B4-BE49-F238E27FC236}">
                <a16:creationId xmlns:a16="http://schemas.microsoft.com/office/drawing/2014/main" id="{D1D11B75-7C55-4357-A3D3-5A6C6C84CE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3AE40FD8-5A35-4AAB-B623-82D52C7C4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4*4*6 = 16*6=96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5474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1695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133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8035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283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6661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30088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085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7548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8560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5487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6057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39161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747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521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295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420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2376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4755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0B2CA-5F22-4896-B26F-74EB4A560E0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122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35EB-A5F5-4B33-8390-125A75F1A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5D78-F5AE-479D-BD4A-AE67F90DB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B42F8-A9FC-48D3-B814-DB32B0B7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9157-8B94-4F40-868D-CF1626C8BC16}" type="datetimeFigureOut">
              <a:rPr lang="en-CA" smtClean="0"/>
              <a:t>2020-04-09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BE388-5144-4F21-A38B-EEC94FA9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DC658-F8CC-48BB-9B64-BD1C62CD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8AA9-C5D8-4969-AC6D-36B360EF27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902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B9D3-0AF6-48AF-B35F-82341DC9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685C9-AC57-423A-80F3-F3913EF93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62A87-7736-44E0-81FA-D1F7094A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9157-8B94-4F40-868D-CF1626C8BC16}" type="datetimeFigureOut">
              <a:rPr lang="en-CA" smtClean="0"/>
              <a:t>2020-04-09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F00FC-8B86-4FCD-8614-F4EEB346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69049-1E51-4016-893A-40E59DE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8AA9-C5D8-4969-AC6D-36B360EF27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049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B9EF0-DDB8-48A0-BAD4-095C82481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28029-F90D-4BD2-B6E7-ADC4FC57D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2894F-9544-4BB7-85AC-AAA06371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9157-8B94-4F40-868D-CF1626C8BC16}" type="datetimeFigureOut">
              <a:rPr lang="en-CA" smtClean="0"/>
              <a:t>2020-04-09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777CE-703F-4D56-8040-5ADE4C23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6CBB2-6891-46B6-8825-61533DD3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8AA9-C5D8-4969-AC6D-36B360EF27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49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1D97-E1E5-40A7-8B25-0F0AC8A1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6A1AD-A8F7-4D98-898D-EC5F380CB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63C14-182C-47EB-8F0C-4E254E58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9157-8B94-4F40-868D-CF1626C8BC16}" type="datetimeFigureOut">
              <a:rPr lang="en-CA" smtClean="0"/>
              <a:t>2020-04-09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4A53B-1FD6-4868-9C9A-4EDC7D8D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EDDD-D9C9-4F1C-93AC-5BB70159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8AA9-C5D8-4969-AC6D-36B360EF27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082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BF8CF-1538-4228-9D4F-42BBEC85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4EF10-859F-45D0-BE5E-9B75F5936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7A3F2-C979-4E9E-9710-30C3F111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9157-8B94-4F40-868D-CF1626C8BC16}" type="datetimeFigureOut">
              <a:rPr lang="en-CA" smtClean="0"/>
              <a:t>2020-04-09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5FDD-9516-4CFC-8717-68859D0D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337A-EDF3-4306-896D-67FF5C98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8AA9-C5D8-4969-AC6D-36B360EF27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533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ADECE-FFFD-47DC-88EC-068A119D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550AA-2E01-4F41-AC52-1BE29B827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D549C-5253-4112-BF83-477471165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A4FE2-F353-486D-893F-48D1B72C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9157-8B94-4F40-868D-CF1626C8BC16}" type="datetimeFigureOut">
              <a:rPr lang="en-CA" smtClean="0"/>
              <a:t>2020-04-09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B5C78-6AB4-447B-87E1-EA9E81E3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8B126-D2F4-4A06-8DD8-BF49AE53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8AA9-C5D8-4969-AC6D-36B360EF27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09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045C-FF35-431F-8D3A-39EFEADC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DF480-B496-47BA-8F5C-61CC62367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8DEA1-BFFD-4220-8AD7-A0CDF0BFA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6AD90-12DB-49AC-9BE3-EC984A3F3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32C20-1814-410C-A6D2-361834046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EBC941-EB97-4759-BCA4-A8352EFC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9157-8B94-4F40-868D-CF1626C8BC16}" type="datetimeFigureOut">
              <a:rPr lang="en-CA" smtClean="0"/>
              <a:t>2020-04-09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861EC5-F09D-4376-989A-1E30ECEA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6F0CEA-140A-4999-9D84-60D8D2BC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8AA9-C5D8-4969-AC6D-36B360EF27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314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90419-929E-4356-B895-3E590AB1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A7335-3CA2-43A5-A2D0-723C3703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9157-8B94-4F40-868D-CF1626C8BC16}" type="datetimeFigureOut">
              <a:rPr lang="en-CA" smtClean="0"/>
              <a:t>2020-04-09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FC424-D469-4288-BE35-A1C8E73A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E8A62-385A-48CB-AD77-0B280D7D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8AA9-C5D8-4969-AC6D-36B360EF27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357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0DE9F-B56E-4844-B3A5-D0B7B4D76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9157-8B94-4F40-868D-CF1626C8BC16}" type="datetimeFigureOut">
              <a:rPr lang="en-CA" smtClean="0"/>
              <a:t>2020-04-09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A68C0-42CD-44DD-8A28-DE69C074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D2980-8549-484D-A994-69E49F0A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8AA9-C5D8-4969-AC6D-36B360EF27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35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D0D2-82F2-41D6-9E37-48B32711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BABDA-8ECE-4A97-9B29-8651359B5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13A2A-EA35-4CA2-9C61-0581CB250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47AAE-0945-4EC3-86E1-446E76F2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9157-8B94-4F40-868D-CF1626C8BC16}" type="datetimeFigureOut">
              <a:rPr lang="en-CA" smtClean="0"/>
              <a:t>2020-04-09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B1CF9-F626-4453-8938-03D89021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677CE-9A06-4149-A07B-10B75799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8AA9-C5D8-4969-AC6D-36B360EF27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757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CECA-1B44-40F9-943F-EB11B0E4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B1A7F-2BAE-44FB-AE7F-3CAD8BB8A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91459-FDC8-4DFB-BA9E-5B2177C79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A94BD-779A-4AB8-8497-C95DD2A2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9157-8B94-4F40-868D-CF1626C8BC16}" type="datetimeFigureOut">
              <a:rPr lang="en-CA" smtClean="0"/>
              <a:t>2020-04-09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C5DE2-64DC-499E-8551-D5AF87D14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6B8C7-2E3F-4AFE-AEE7-B3D34D08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8AA9-C5D8-4969-AC6D-36B360EF27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56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95EEA2-8860-4630-9FC3-703B8294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F864C-B914-4AD5-9C2F-585BE2B89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B66B-919E-4860-92AA-E0343FC37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69157-8B94-4F40-868D-CF1626C8BC16}" type="datetimeFigureOut">
              <a:rPr lang="en-CA" smtClean="0"/>
              <a:t>2020-04-09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6693B-6EF5-43FD-8675-44BFCB204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D42F-C625-43BA-B1A8-C976142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A8AA9-C5D8-4969-AC6D-36B360EF27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199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B2A2-ECBE-4B9E-8998-B5509FB73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Math 8</a:t>
            </a:r>
            <a:br>
              <a:rPr lang="en-CA" dirty="0"/>
            </a:br>
            <a:r>
              <a:rPr lang="en-CA" dirty="0"/>
              <a:t>Chapter 9</a:t>
            </a:r>
            <a:br>
              <a:rPr lang="en-CA" dirty="0"/>
            </a:br>
            <a:r>
              <a:rPr lang="en-CA" dirty="0"/>
              <a:t>Volume of 3D Solids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C3092-480E-424D-BF29-F53F7F655B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7885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C6C9-CC3F-4BAB-8BA2-F9157CC9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of the following is the correct solution for the volume of the prism?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CC69E37-AD00-4D2B-A4FB-1B4FCABC4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468421"/>
              </p:ext>
            </p:extLst>
          </p:nvPr>
        </p:nvGraphicFramePr>
        <p:xfrm>
          <a:off x="364334" y="1889921"/>
          <a:ext cx="5062538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2082600" imgH="1168200" progId="Equation.DSMT4">
                  <p:embed/>
                </p:oleObj>
              </mc:Choice>
              <mc:Fallback>
                <p:oleObj name="Equation" r:id="rId4" imgW="2082600" imgH="1168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CC69E37-AD00-4D2B-A4FB-1B4FCABC4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334" y="1889921"/>
                        <a:ext cx="5062538" cy="284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34BF7C5-2CC8-4775-80B9-DD119C7E3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19" y="1854994"/>
            <a:ext cx="4793456" cy="211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8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C6C9-CC3F-4BAB-8BA2-F9157CC9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of the following is the correct solution for the volume of the prism?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CC69E37-AD00-4D2B-A4FB-1B4FCABC4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330740"/>
              </p:ext>
            </p:extLst>
          </p:nvPr>
        </p:nvGraphicFramePr>
        <p:xfrm>
          <a:off x="259556" y="1759744"/>
          <a:ext cx="6203951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2552400" imgH="1282680" progId="Equation.DSMT4">
                  <p:embed/>
                </p:oleObj>
              </mc:Choice>
              <mc:Fallback>
                <p:oleObj name="Equation" r:id="rId4" imgW="2552400" imgH="1282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CC69E37-AD00-4D2B-A4FB-1B4FCABC4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556" y="1759744"/>
                        <a:ext cx="6203951" cy="311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1EAFE0E-EE22-4786-AFDD-5080D77A3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49" y="1744797"/>
            <a:ext cx="4607719" cy="23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4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B253-3ED9-4E28-9377-033E9276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If the volume of this prism is 16cm</a:t>
            </a:r>
            <a:r>
              <a:rPr lang="en-CA" baseline="30000" dirty="0"/>
              <a:t>3</a:t>
            </a:r>
            <a:r>
              <a:rPr lang="en-CA" dirty="0"/>
              <a:t>, what is the length of the missing side?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A89A4-81F9-4543-8BE6-B6E1A69D5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215" y="1690688"/>
            <a:ext cx="4591050" cy="249555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6613D50-F012-4BD2-937C-3CF556A32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25675"/>
              </p:ext>
            </p:extLst>
          </p:nvPr>
        </p:nvGraphicFramePr>
        <p:xfrm>
          <a:off x="7247890" y="3550285"/>
          <a:ext cx="638810" cy="993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6613D50-F012-4BD2-937C-3CF556A32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47890" y="3550285"/>
                        <a:ext cx="638810" cy="993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639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1352-5889-42E6-9DF8-5BBD456F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489BE-C173-4675-B7D5-B76FCBB87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9" y="264213"/>
            <a:ext cx="11266714" cy="20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4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0FDBC2-8B34-442C-8FC4-781314182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12"/>
            <a:ext cx="12192000" cy="28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0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2D9CA2-8EFD-474B-BFF4-6169CBFAB867}"/>
              </a:ext>
            </a:extLst>
          </p:cNvPr>
          <p:cNvSpPr txBox="1"/>
          <p:nvPr/>
        </p:nvSpPr>
        <p:spPr>
          <a:xfrm>
            <a:off x="396240" y="236220"/>
            <a:ext cx="1056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is the volume of the following solid?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61BCE-6A20-4A14-8CB4-AD6240B991F2}"/>
              </a:ext>
            </a:extLst>
          </p:cNvPr>
          <p:cNvSpPr txBox="1"/>
          <p:nvPr/>
        </p:nvSpPr>
        <p:spPr>
          <a:xfrm>
            <a:off x="8951594" y="806707"/>
            <a:ext cx="3065146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150</a:t>
            </a:r>
            <a:r>
              <a:rPr lang="el-GR" sz="3200" dirty="0"/>
              <a:t>π</a:t>
            </a:r>
            <a:r>
              <a:rPr lang="en-CA" sz="3200" dirty="0"/>
              <a:t>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175</a:t>
            </a:r>
            <a:r>
              <a:rPr lang="el-GR" sz="3200" dirty="0"/>
              <a:t>π</a:t>
            </a:r>
            <a:r>
              <a:rPr lang="en-CA" sz="3200" dirty="0"/>
              <a:t>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190</a:t>
            </a:r>
            <a:r>
              <a:rPr lang="el-GR" sz="3200" dirty="0"/>
              <a:t>π </a:t>
            </a:r>
            <a:r>
              <a:rPr lang="en-CA" sz="3200" dirty="0"/>
              <a:t>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200</a:t>
            </a:r>
            <a:r>
              <a:rPr lang="el-GR" sz="3200" dirty="0"/>
              <a:t>π</a:t>
            </a:r>
            <a:r>
              <a:rPr lang="en-CA" sz="3200" dirty="0"/>
              <a:t>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225</a:t>
            </a:r>
            <a:r>
              <a:rPr lang="el-GR" sz="3200" dirty="0"/>
              <a:t>π </a:t>
            </a:r>
            <a:r>
              <a:rPr lang="en-CA" sz="3200" dirty="0"/>
              <a:t>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315</a:t>
            </a:r>
            <a:r>
              <a:rPr lang="el-GR" sz="3200" dirty="0"/>
              <a:t>π </a:t>
            </a:r>
            <a:r>
              <a:rPr lang="en-CA" sz="3200" dirty="0"/>
              <a:t>cm</a:t>
            </a:r>
            <a:r>
              <a:rPr lang="en-CA" sz="3200" baseline="300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1DCBA-7034-49DE-97DF-38C95A032C6E}"/>
              </a:ext>
            </a:extLst>
          </p:cNvPr>
          <p:cNvSpPr txBox="1"/>
          <p:nvPr/>
        </p:nvSpPr>
        <p:spPr>
          <a:xfrm>
            <a:off x="396240" y="228539"/>
            <a:ext cx="1056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is the volume of the following solid?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1DCAEF-725C-419A-8FDF-577CAD30C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931545"/>
            <a:ext cx="29241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6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9D11CC-F3B6-4B03-8A9B-D6C336A6F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037"/>
            <a:ext cx="12192000" cy="43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59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60817F-C281-450D-B601-1A7720080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1037"/>
            <a:ext cx="12192000" cy="33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33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F70BEA-1EFD-474F-8B54-E6166D6D3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0013"/>
            <a:ext cx="786401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51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48368D-7675-49C1-B55B-FEF9C5DA1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258037"/>
            <a:ext cx="5814797" cy="472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3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B0E0B-83BF-4AA8-B922-5E01C1F4A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19" y="435769"/>
            <a:ext cx="11089481" cy="78581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Q: Which of the following is not a prism?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E4174-38B7-48A9-B38E-53FFFDA6C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4" y="1143000"/>
            <a:ext cx="11953875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D08580-AC32-4B18-8972-5D8F74F9E1A6}"/>
              </a:ext>
            </a:extLst>
          </p:cNvPr>
          <p:cNvSpPr txBox="1"/>
          <p:nvPr/>
        </p:nvSpPr>
        <p:spPr>
          <a:xfrm flipH="1">
            <a:off x="264318" y="958334"/>
            <a:ext cx="36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D48EE-EEE5-417A-863B-C475CD887B25}"/>
              </a:ext>
            </a:extLst>
          </p:cNvPr>
          <p:cNvSpPr txBox="1"/>
          <p:nvPr/>
        </p:nvSpPr>
        <p:spPr>
          <a:xfrm flipH="1">
            <a:off x="2424111" y="958334"/>
            <a:ext cx="36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959B9-E179-434F-AEA0-6BE257766987}"/>
              </a:ext>
            </a:extLst>
          </p:cNvPr>
          <p:cNvSpPr txBox="1"/>
          <p:nvPr/>
        </p:nvSpPr>
        <p:spPr>
          <a:xfrm flipH="1">
            <a:off x="4862514" y="958334"/>
            <a:ext cx="36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13163-5DA8-447A-A1A0-AEF4005CB080}"/>
              </a:ext>
            </a:extLst>
          </p:cNvPr>
          <p:cNvSpPr txBox="1"/>
          <p:nvPr/>
        </p:nvSpPr>
        <p:spPr>
          <a:xfrm flipH="1">
            <a:off x="7372357" y="958334"/>
            <a:ext cx="36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2CC1F9-0C80-4264-BB26-4260C8DA7937}"/>
              </a:ext>
            </a:extLst>
          </p:cNvPr>
          <p:cNvSpPr txBox="1"/>
          <p:nvPr/>
        </p:nvSpPr>
        <p:spPr>
          <a:xfrm flipH="1">
            <a:off x="9767889" y="958334"/>
            <a:ext cx="35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98413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003CF8-86FD-4211-ABA8-19725CF8A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0403"/>
            <a:ext cx="12192000" cy="31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02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FD3A7C-1BD3-49D1-B276-58E4A8809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276928"/>
            <a:ext cx="12192000" cy="298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55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A8445-51B5-45D4-8CE5-985940DD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5B990-CE02-4152-8474-D5B585FA1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0ACF9-573F-404A-B897-3B09A5008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795"/>
            <a:ext cx="12192000" cy="326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04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C957E-9600-4F60-979E-72A7F8171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" y="342901"/>
            <a:ext cx="7520940" cy="62484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is the volume of the prism shown?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2A1FB6-6E22-4B7F-B8D4-597BD437639E}"/>
              </a:ext>
            </a:extLst>
          </p:cNvPr>
          <p:cNvCxnSpPr/>
          <p:nvPr/>
        </p:nvCxnSpPr>
        <p:spPr>
          <a:xfrm>
            <a:off x="3543300" y="1577340"/>
            <a:ext cx="0" cy="208788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49C890-2AC9-4476-A29E-589D9FBC3F0F}"/>
              </a:ext>
            </a:extLst>
          </p:cNvPr>
          <p:cNvCxnSpPr>
            <a:cxnSpLocks/>
          </p:cNvCxnSpPr>
          <p:nvPr/>
        </p:nvCxnSpPr>
        <p:spPr>
          <a:xfrm>
            <a:off x="1965960" y="3665220"/>
            <a:ext cx="157734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0372E9-ED28-45B1-9667-C19C8F58CC67}"/>
              </a:ext>
            </a:extLst>
          </p:cNvPr>
          <p:cNvCxnSpPr>
            <a:cxnSpLocks/>
          </p:cNvCxnSpPr>
          <p:nvPr/>
        </p:nvCxnSpPr>
        <p:spPr>
          <a:xfrm>
            <a:off x="2834640" y="1577340"/>
            <a:ext cx="70866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7AFF2D-39DE-4161-B129-7CF71B7A97A0}"/>
              </a:ext>
            </a:extLst>
          </p:cNvPr>
          <p:cNvCxnSpPr>
            <a:cxnSpLocks/>
          </p:cNvCxnSpPr>
          <p:nvPr/>
        </p:nvCxnSpPr>
        <p:spPr>
          <a:xfrm>
            <a:off x="2834640" y="1577340"/>
            <a:ext cx="0" cy="147828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1DA71D-377F-4501-8AB3-64B47D0B39B2}"/>
              </a:ext>
            </a:extLst>
          </p:cNvPr>
          <p:cNvCxnSpPr>
            <a:cxnSpLocks/>
          </p:cNvCxnSpPr>
          <p:nvPr/>
        </p:nvCxnSpPr>
        <p:spPr>
          <a:xfrm>
            <a:off x="1965960" y="3055620"/>
            <a:ext cx="0" cy="6096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EC574C-1506-4258-86BF-D3A1E0DCD22D}"/>
              </a:ext>
            </a:extLst>
          </p:cNvPr>
          <p:cNvCxnSpPr>
            <a:cxnSpLocks/>
          </p:cNvCxnSpPr>
          <p:nvPr/>
        </p:nvCxnSpPr>
        <p:spPr>
          <a:xfrm>
            <a:off x="1965960" y="3055620"/>
            <a:ext cx="8686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0A973C-7A95-48C6-8E6C-0D2C2E441F64}"/>
              </a:ext>
            </a:extLst>
          </p:cNvPr>
          <p:cNvCxnSpPr>
            <a:cxnSpLocks/>
          </p:cNvCxnSpPr>
          <p:nvPr/>
        </p:nvCxnSpPr>
        <p:spPr>
          <a:xfrm>
            <a:off x="2072640" y="1123114"/>
            <a:ext cx="70866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43160C-3820-4282-899D-CAB191C29E23}"/>
              </a:ext>
            </a:extLst>
          </p:cNvPr>
          <p:cNvCxnSpPr>
            <a:cxnSpLocks/>
          </p:cNvCxnSpPr>
          <p:nvPr/>
        </p:nvCxnSpPr>
        <p:spPr>
          <a:xfrm>
            <a:off x="2072640" y="1123114"/>
            <a:ext cx="0" cy="147828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6DC838-48E5-4799-A518-D792C66D7001}"/>
              </a:ext>
            </a:extLst>
          </p:cNvPr>
          <p:cNvCxnSpPr>
            <a:cxnSpLocks/>
          </p:cNvCxnSpPr>
          <p:nvPr/>
        </p:nvCxnSpPr>
        <p:spPr>
          <a:xfrm>
            <a:off x="1203960" y="2601394"/>
            <a:ext cx="0" cy="6096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058B8D-EC6D-49F6-947A-B827F8233FA5}"/>
              </a:ext>
            </a:extLst>
          </p:cNvPr>
          <p:cNvCxnSpPr>
            <a:cxnSpLocks/>
          </p:cNvCxnSpPr>
          <p:nvPr/>
        </p:nvCxnSpPr>
        <p:spPr>
          <a:xfrm>
            <a:off x="1203960" y="2601394"/>
            <a:ext cx="8686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26080A-4F05-45E4-937F-4A93F24CC255}"/>
              </a:ext>
            </a:extLst>
          </p:cNvPr>
          <p:cNvCxnSpPr>
            <a:cxnSpLocks/>
          </p:cNvCxnSpPr>
          <p:nvPr/>
        </p:nvCxnSpPr>
        <p:spPr>
          <a:xfrm flipH="1" flipV="1">
            <a:off x="2781300" y="1123114"/>
            <a:ext cx="762000" cy="454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7E385E9-BB09-4FB5-9ECB-1EF3097EE217}"/>
              </a:ext>
            </a:extLst>
          </p:cNvPr>
          <p:cNvCxnSpPr>
            <a:cxnSpLocks/>
          </p:cNvCxnSpPr>
          <p:nvPr/>
        </p:nvCxnSpPr>
        <p:spPr>
          <a:xfrm flipH="1" flipV="1">
            <a:off x="2072640" y="1123113"/>
            <a:ext cx="762000" cy="454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DC5D96-2259-4758-92E7-D9981486F668}"/>
              </a:ext>
            </a:extLst>
          </p:cNvPr>
          <p:cNvCxnSpPr>
            <a:cxnSpLocks/>
          </p:cNvCxnSpPr>
          <p:nvPr/>
        </p:nvCxnSpPr>
        <p:spPr>
          <a:xfrm flipH="1" flipV="1">
            <a:off x="2072640" y="2601392"/>
            <a:ext cx="762000" cy="454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675FFE-25E7-432D-AE85-D897891396DE}"/>
              </a:ext>
            </a:extLst>
          </p:cNvPr>
          <p:cNvCxnSpPr>
            <a:cxnSpLocks/>
          </p:cNvCxnSpPr>
          <p:nvPr/>
        </p:nvCxnSpPr>
        <p:spPr>
          <a:xfrm flipH="1" flipV="1">
            <a:off x="1203959" y="2601392"/>
            <a:ext cx="762000" cy="454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EBF859-79C8-4162-B0A1-FEAAFB4EF7D3}"/>
              </a:ext>
            </a:extLst>
          </p:cNvPr>
          <p:cNvCxnSpPr>
            <a:cxnSpLocks/>
          </p:cNvCxnSpPr>
          <p:nvPr/>
        </p:nvCxnSpPr>
        <p:spPr>
          <a:xfrm flipH="1" flipV="1">
            <a:off x="1203959" y="3210995"/>
            <a:ext cx="762000" cy="454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31DBE99-3162-4AF5-8AFE-200118D3E9C9}"/>
              </a:ext>
            </a:extLst>
          </p:cNvPr>
          <p:cNvSpPr/>
          <p:nvPr/>
        </p:nvSpPr>
        <p:spPr>
          <a:xfrm>
            <a:off x="3398907" y="1577339"/>
            <a:ext cx="144386" cy="15239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A93CE3-85DD-4CFC-B5DF-7657E629EE70}"/>
              </a:ext>
            </a:extLst>
          </p:cNvPr>
          <p:cNvSpPr/>
          <p:nvPr/>
        </p:nvSpPr>
        <p:spPr>
          <a:xfrm>
            <a:off x="2835047" y="1577339"/>
            <a:ext cx="106273" cy="12136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08FF66-FA55-43A2-9901-D494D801B057}"/>
              </a:ext>
            </a:extLst>
          </p:cNvPr>
          <p:cNvSpPr/>
          <p:nvPr/>
        </p:nvSpPr>
        <p:spPr>
          <a:xfrm>
            <a:off x="3398907" y="3512823"/>
            <a:ext cx="144386" cy="15239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702CCA-2F31-4204-AEEE-3BC91B2ED918}"/>
              </a:ext>
            </a:extLst>
          </p:cNvPr>
          <p:cNvSpPr/>
          <p:nvPr/>
        </p:nvSpPr>
        <p:spPr>
          <a:xfrm>
            <a:off x="1965959" y="3512822"/>
            <a:ext cx="144386" cy="15239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3D5879-EC71-4BB5-8F5B-72A4DC990C61}"/>
              </a:ext>
            </a:extLst>
          </p:cNvPr>
          <p:cNvSpPr/>
          <p:nvPr/>
        </p:nvSpPr>
        <p:spPr>
          <a:xfrm>
            <a:off x="1973777" y="3055623"/>
            <a:ext cx="144386" cy="15239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8A59ED92-9F2A-4CED-ABDD-D263A8D89A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311238"/>
              </p:ext>
            </p:extLst>
          </p:nvPr>
        </p:nvGraphicFramePr>
        <p:xfrm>
          <a:off x="2460625" y="3625704"/>
          <a:ext cx="6413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355320" imgH="177480" progId="Equation.DSMT4">
                  <p:embed/>
                </p:oleObj>
              </mc:Choice>
              <mc:Fallback>
                <p:oleObj name="Equation" r:id="rId4" imgW="355320" imgH="1774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8A59ED92-9F2A-4CED-ABDD-D263A8D89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0625" y="3625704"/>
                        <a:ext cx="64135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9B9D8885-3228-419C-A568-5496E259C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687096"/>
              </p:ext>
            </p:extLst>
          </p:nvPr>
        </p:nvGraphicFramePr>
        <p:xfrm>
          <a:off x="3595538" y="2441054"/>
          <a:ext cx="6858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380880" imgH="177480" progId="Equation.DSMT4">
                  <p:embed/>
                </p:oleObj>
              </mc:Choice>
              <mc:Fallback>
                <p:oleObj name="Equation" r:id="rId6" imgW="380880" imgH="177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9B9D8885-3228-419C-A568-5496E259C1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95538" y="2441054"/>
                        <a:ext cx="68580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BEC2C3EC-4E2D-4629-8349-2D6C3FAD2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561805"/>
              </p:ext>
            </p:extLst>
          </p:nvPr>
        </p:nvGraphicFramePr>
        <p:xfrm>
          <a:off x="996950" y="3360420"/>
          <a:ext cx="6413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BEC2C3EC-4E2D-4629-8349-2D6C3FAD2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6950" y="3360420"/>
                        <a:ext cx="641350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1BEC0101-AE82-4F80-B5DA-7E4BEFD5D0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604164"/>
              </p:ext>
            </p:extLst>
          </p:nvPr>
        </p:nvGraphicFramePr>
        <p:xfrm>
          <a:off x="2147568" y="3016178"/>
          <a:ext cx="460057" cy="279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0" imgW="291960" imgH="177480" progId="Equation.DSMT4">
                  <p:embed/>
                </p:oleObj>
              </mc:Choice>
              <mc:Fallback>
                <p:oleObj name="Equation" r:id="rId10" imgW="291960" imgH="177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1BEC0101-AE82-4F80-B5DA-7E4BEFD5D0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47568" y="3016178"/>
                        <a:ext cx="460057" cy="279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4E37E163-95EC-4953-85C8-BD1B79BCA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528958"/>
              </p:ext>
            </p:extLst>
          </p:nvPr>
        </p:nvGraphicFramePr>
        <p:xfrm>
          <a:off x="2299775" y="2072658"/>
          <a:ext cx="527048" cy="26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2" imgW="355320" imgH="177480" progId="Equation.DSMT4">
                  <p:embed/>
                </p:oleObj>
              </mc:Choice>
              <mc:Fallback>
                <p:oleObj name="Equation" r:id="rId12" imgW="355320" imgH="1774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4E37E163-95EC-4953-85C8-BD1B79BCAC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99775" y="2072658"/>
                        <a:ext cx="527048" cy="263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B853FA2-AF08-4075-ADCD-6F952F864F2D}"/>
              </a:ext>
            </a:extLst>
          </p:cNvPr>
          <p:cNvSpPr txBox="1"/>
          <p:nvPr/>
        </p:nvSpPr>
        <p:spPr>
          <a:xfrm>
            <a:off x="8951594" y="806707"/>
            <a:ext cx="3065146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4032cm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4320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5040cm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5184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4888cm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4580cm</a:t>
            </a:r>
            <a:r>
              <a:rPr lang="en-CA" sz="32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6573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261F5D0C-1C3F-420D-95F2-036BA1102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82881"/>
            <a:ext cx="9829800" cy="3162299"/>
          </a:xfrm>
        </p:spPr>
        <p:txBody>
          <a:bodyPr/>
          <a:lstStyle/>
          <a:p>
            <a:pPr algn="l"/>
            <a:r>
              <a:rPr lang="en-US" altLang="en-US" sz="4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A man digs a hole 6 inches deep for a post to hold his mailbox.  If the square base of the post is 4 in. x 4 in., how many cubic inches of dirt will be displaced by the post?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12C10F-4EF8-4A4C-A000-E2172177CDB7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4838700"/>
            <a:ext cx="8229600" cy="96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96 (cubic inches)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6" name="Rectangle 8">
            <a:extLst>
              <a:ext uri="{FF2B5EF4-FFF2-40B4-BE49-F238E27FC236}">
                <a16:creationId xmlns:a16="http://schemas.microsoft.com/office/drawing/2014/main" id="{C2BB6010-19C4-4150-BF6C-9830E1A32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160" y="5227320"/>
            <a:ext cx="25146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935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 altLang="en-US"/>
          </a:p>
        </p:txBody>
      </p:sp>
      <p:sp>
        <p:nvSpPr>
          <p:cNvPr id="104457" name="Rectangle 9">
            <a:extLst>
              <a:ext uri="{FF2B5EF4-FFF2-40B4-BE49-F238E27FC236}">
                <a16:creationId xmlns:a16="http://schemas.microsoft.com/office/drawing/2014/main" id="{2CFF8454-83B2-49AD-8CBC-6A566A077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360" y="4770120"/>
            <a:ext cx="19050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894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CA"/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32F68F80-81C1-45FA-AB6D-30682418D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560" y="4312920"/>
            <a:ext cx="12954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780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CA"/>
          </a:p>
        </p:txBody>
      </p:sp>
      <p:sp>
        <p:nvSpPr>
          <p:cNvPr id="104459" name="Rectangle 11">
            <a:extLst>
              <a:ext uri="{FF2B5EF4-FFF2-40B4-BE49-F238E27FC236}">
                <a16:creationId xmlns:a16="http://schemas.microsoft.com/office/drawing/2014/main" id="{6EA91E25-F063-4EAC-AA97-121780B11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560" y="3931920"/>
            <a:ext cx="7620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398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CA"/>
          </a:p>
        </p:txBody>
      </p:sp>
      <p:sp>
        <p:nvSpPr>
          <p:cNvPr id="104460" name="Rectangle 12">
            <a:extLst>
              <a:ext uri="{FF2B5EF4-FFF2-40B4-BE49-F238E27FC236}">
                <a16:creationId xmlns:a16="http://schemas.microsoft.com/office/drawing/2014/main" id="{6CEE3EA3-F9A3-4E62-9357-83BCBCC98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560" y="355092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CA"/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0677EC36-64D1-437D-8CAE-698AF56E6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960" y="-441642"/>
            <a:ext cx="8610600" cy="6430962"/>
          </a:xfrm>
        </p:spPr>
        <p:txBody>
          <a:bodyPr/>
          <a:lstStyle/>
          <a:p>
            <a:pPr algn="l"/>
            <a:r>
              <a:rPr lang="en-US" altLang="en-US" sz="32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A step pyramid is formed by stacking successively smaller “steps” as illustrated in the drawing.  If the edges of each square “step” have lengths 9,7,5,3, and 1, and each “step” is 1 unit high, find the number of cubic units in the volume of the pyramid.</a:t>
            </a:r>
            <a:br>
              <a:rPr lang="en-US" altLang="en-US" sz="3200" dirty="0">
                <a:solidFill>
                  <a:srgbClr val="FF0000"/>
                </a:solidFill>
                <a:latin typeface="Franklin Gothic Book" panose="020B0503020102020204" pitchFamily="34" charset="0"/>
              </a:rPr>
            </a:br>
            <a:br>
              <a:rPr lang="en-US" altLang="en-US" sz="3600" dirty="0">
                <a:solidFill>
                  <a:srgbClr val="FF0000"/>
                </a:solidFill>
                <a:latin typeface="Franklin Gothic Book" panose="020B0503020102020204" pitchFamily="34" charset="0"/>
              </a:rPr>
            </a:br>
            <a:r>
              <a:rPr lang="en-US" altLang="en-US" sz="36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			            </a:t>
            </a:r>
            <a:r>
              <a:rPr lang="en-US" altLang="en-US" sz="2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1</a:t>
            </a:r>
            <a:r>
              <a:rPr lang="en-US" altLang="en-US" sz="3600" baseline="-10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    </a:t>
            </a:r>
            <a:r>
              <a:rPr lang="en-US" altLang="en-US" sz="3200" baseline="-22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3</a:t>
            </a:r>
            <a:br>
              <a:rPr lang="en-US" altLang="en-US" sz="32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</a:br>
            <a:r>
              <a:rPr lang="en-US" altLang="en-US" sz="32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    			           </a:t>
            </a:r>
            <a:r>
              <a:rPr lang="en-US" altLang="en-US" sz="3200" baseline="-12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3	          5</a:t>
            </a:r>
            <a:br>
              <a:rPr lang="en-US" altLang="en-US" sz="32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</a:br>
            <a:r>
              <a:rPr lang="en-US" altLang="en-US" sz="32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			         5		 7     </a:t>
            </a:r>
            <a:br>
              <a:rPr lang="en-US" altLang="en-US" sz="32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</a:br>
            <a:r>
              <a:rPr lang="en-US" altLang="en-US" sz="32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			      </a:t>
            </a:r>
            <a:r>
              <a:rPr lang="en-US" altLang="en-US" sz="3200" baseline="-44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7</a:t>
            </a:r>
            <a:r>
              <a:rPr lang="en-US" altLang="en-US" sz="32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		     9</a:t>
            </a:r>
            <a:br>
              <a:rPr lang="en-US" altLang="en-US" sz="32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</a:br>
            <a:r>
              <a:rPr lang="en-US" altLang="en-US" sz="32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	</a:t>
            </a:r>
            <a:br>
              <a:rPr lang="en-US" altLang="en-US" sz="32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</a:br>
            <a:r>
              <a:rPr lang="en-US" altLang="en-US" sz="32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			   </a:t>
            </a:r>
            <a:r>
              <a:rPr lang="en-US" altLang="en-US" sz="3200" baseline="-12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9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BABA1B6-342E-4B7B-884F-7F837A45B7AD}"/>
              </a:ext>
            </a:extLst>
          </p:cNvPr>
          <p:cNvSpPr txBox="1">
            <a:spLocks noChangeArrowheads="1"/>
          </p:cNvSpPr>
          <p:nvPr/>
        </p:nvSpPr>
        <p:spPr>
          <a:xfrm>
            <a:off x="563880" y="5726589"/>
            <a:ext cx="5402580" cy="830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>
                <a:solidFill>
                  <a:srgbClr val="FF0000"/>
                </a:solidFill>
                <a:latin typeface="Franklin Gothic Book" panose="020B0503020102020204" pitchFamily="34" charset="0"/>
              </a:rPr>
              <a:t>Answer: 165 (units</a:t>
            </a:r>
            <a:r>
              <a:rPr lang="en-US" altLang="en-US" baseline="30000">
                <a:solidFill>
                  <a:srgbClr val="FF0000"/>
                </a:solidFill>
                <a:latin typeface="Franklin Gothic Book" panose="020B0503020102020204" pitchFamily="34" charset="0"/>
              </a:rPr>
              <a:t>3</a:t>
            </a:r>
            <a:r>
              <a:rPr lang="en-US" altLang="en-US">
                <a:solidFill>
                  <a:srgbClr val="FF0000"/>
                </a:solidFill>
                <a:latin typeface="Franklin Gothic Book" panose="020B0503020102020204" pitchFamily="34" charset="0"/>
              </a:rPr>
              <a:t>)</a:t>
            </a:r>
            <a:endParaRPr lang="en-US" altLang="en-US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77BA64-F7DC-4E17-8B92-DBCE4116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EB677-7191-451D-A8A7-4AE3F0466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115"/>
            <a:ext cx="12192000" cy="314384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D4E69-F66C-41FA-971A-7A3F84F31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90" y="323812"/>
            <a:ext cx="104775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38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2D9CA2-8EFD-474B-BFF4-6169CBFAB867}"/>
              </a:ext>
            </a:extLst>
          </p:cNvPr>
          <p:cNvSpPr txBox="1"/>
          <p:nvPr/>
        </p:nvSpPr>
        <p:spPr>
          <a:xfrm>
            <a:off x="396240" y="236220"/>
            <a:ext cx="1056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is the volume of the following solid?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61BCE-6A20-4A14-8CB4-AD6240B991F2}"/>
              </a:ext>
            </a:extLst>
          </p:cNvPr>
          <p:cNvSpPr txBox="1"/>
          <p:nvPr/>
        </p:nvSpPr>
        <p:spPr>
          <a:xfrm>
            <a:off x="8951594" y="806707"/>
            <a:ext cx="3065146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1394cm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1400.1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1830cm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2799.2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2888cm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3276cm</a:t>
            </a:r>
            <a:r>
              <a:rPr lang="en-CA" sz="3200" baseline="300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1DCBA-7034-49DE-97DF-38C95A032C6E}"/>
              </a:ext>
            </a:extLst>
          </p:cNvPr>
          <p:cNvSpPr txBox="1"/>
          <p:nvPr/>
        </p:nvSpPr>
        <p:spPr>
          <a:xfrm>
            <a:off x="396240" y="228539"/>
            <a:ext cx="1056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is the volume of the following solid?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17F10-8ECE-4116-8CD9-A21C4230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1" y="1035367"/>
            <a:ext cx="3670458" cy="226409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B5D488-D3A6-4F9A-82FA-0DDFD304B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" y="882967"/>
            <a:ext cx="3524250" cy="2486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2D9CA2-8EFD-474B-BFF4-6169CBFAB867}"/>
              </a:ext>
            </a:extLst>
          </p:cNvPr>
          <p:cNvSpPr txBox="1"/>
          <p:nvPr/>
        </p:nvSpPr>
        <p:spPr>
          <a:xfrm>
            <a:off x="396240" y="236220"/>
            <a:ext cx="1056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is the volume of the following solid?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61BCE-6A20-4A14-8CB4-AD6240B991F2}"/>
              </a:ext>
            </a:extLst>
          </p:cNvPr>
          <p:cNvSpPr txBox="1"/>
          <p:nvPr/>
        </p:nvSpPr>
        <p:spPr>
          <a:xfrm>
            <a:off x="8951594" y="806707"/>
            <a:ext cx="3065146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58cm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144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120cm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115cm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288cm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576cm</a:t>
            </a:r>
            <a:r>
              <a:rPr lang="en-CA" sz="3200" baseline="300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1DCBA-7034-49DE-97DF-38C95A032C6E}"/>
              </a:ext>
            </a:extLst>
          </p:cNvPr>
          <p:cNvSpPr txBox="1"/>
          <p:nvPr/>
        </p:nvSpPr>
        <p:spPr>
          <a:xfrm>
            <a:off x="396240" y="228539"/>
            <a:ext cx="1056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is the volume of the following solid?  </a:t>
            </a:r>
          </a:p>
        </p:txBody>
      </p:sp>
    </p:spTree>
    <p:extLst>
      <p:ext uri="{BB962C8B-B14F-4D97-AF65-F5344CB8AC3E}">
        <p14:creationId xmlns:p14="http://schemas.microsoft.com/office/powerpoint/2010/main" val="320815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41DB-7566-4B45-8472-59CE92640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78765"/>
            <a:ext cx="10888980" cy="64325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Match each solid with the corresponding name: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DCD13-732B-460C-8E45-0901E0E6F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" y="844867"/>
            <a:ext cx="2428875" cy="2333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46517-B8F3-47B0-A8CD-EAAF4276C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2" y="768667"/>
            <a:ext cx="2619375" cy="2409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803146-8C3A-4CF3-9432-E26AB86A9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182" y="844867"/>
            <a:ext cx="2819400" cy="2428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90342-606A-4C52-9BA3-ADED6C4CD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8832" y="1038225"/>
            <a:ext cx="2514600" cy="2390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9E5B0-CF89-4F0D-973E-C67424B4F3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142" y="4725352"/>
            <a:ext cx="94678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88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2D9CA2-8EFD-474B-BFF4-6169CBFAB867}"/>
              </a:ext>
            </a:extLst>
          </p:cNvPr>
          <p:cNvSpPr txBox="1"/>
          <p:nvPr/>
        </p:nvSpPr>
        <p:spPr>
          <a:xfrm>
            <a:off x="396240" y="236220"/>
            <a:ext cx="1056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is the volume of the following solid?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61BCE-6A20-4A14-8CB4-AD6240B991F2}"/>
              </a:ext>
            </a:extLst>
          </p:cNvPr>
          <p:cNvSpPr txBox="1"/>
          <p:nvPr/>
        </p:nvSpPr>
        <p:spPr>
          <a:xfrm>
            <a:off x="8951594" y="806707"/>
            <a:ext cx="3065146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xxx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xxx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xxx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xxx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xxx cm</a:t>
            </a:r>
            <a:r>
              <a:rPr lang="en-CA" sz="3200" baseline="300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1DCBA-7034-49DE-97DF-38C95A032C6E}"/>
              </a:ext>
            </a:extLst>
          </p:cNvPr>
          <p:cNvSpPr txBox="1"/>
          <p:nvPr/>
        </p:nvSpPr>
        <p:spPr>
          <a:xfrm>
            <a:off x="396240" y="228539"/>
            <a:ext cx="1056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is the volume of the following solid?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F219C9-6D86-4A89-A618-23EC64256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" y="806707"/>
            <a:ext cx="38290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74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2D9CA2-8EFD-474B-BFF4-6169CBFAB867}"/>
              </a:ext>
            </a:extLst>
          </p:cNvPr>
          <p:cNvSpPr txBox="1"/>
          <p:nvPr/>
        </p:nvSpPr>
        <p:spPr>
          <a:xfrm>
            <a:off x="396240" y="236220"/>
            <a:ext cx="1056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is the volume of the following solid?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61BCE-6A20-4A14-8CB4-AD6240B991F2}"/>
              </a:ext>
            </a:extLst>
          </p:cNvPr>
          <p:cNvSpPr txBox="1"/>
          <p:nvPr/>
        </p:nvSpPr>
        <p:spPr>
          <a:xfrm>
            <a:off x="8951594" y="806707"/>
            <a:ext cx="3065146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xxx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xxx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xxx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xxx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xxx cm</a:t>
            </a:r>
            <a:r>
              <a:rPr lang="en-CA" sz="3200" baseline="300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1DCBA-7034-49DE-97DF-38C95A032C6E}"/>
              </a:ext>
            </a:extLst>
          </p:cNvPr>
          <p:cNvSpPr txBox="1"/>
          <p:nvPr/>
        </p:nvSpPr>
        <p:spPr>
          <a:xfrm>
            <a:off x="396240" y="228539"/>
            <a:ext cx="1056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is the volume of the following solid?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50624-F683-457E-A6CB-3D2EB1F2A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" y="828676"/>
            <a:ext cx="40481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98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2D9CA2-8EFD-474B-BFF4-6169CBFAB867}"/>
              </a:ext>
            </a:extLst>
          </p:cNvPr>
          <p:cNvSpPr txBox="1"/>
          <p:nvPr/>
        </p:nvSpPr>
        <p:spPr>
          <a:xfrm>
            <a:off x="396240" y="236220"/>
            <a:ext cx="1056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is the volume of the following solid?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61BCE-6A20-4A14-8CB4-AD6240B991F2}"/>
              </a:ext>
            </a:extLst>
          </p:cNvPr>
          <p:cNvSpPr txBox="1"/>
          <p:nvPr/>
        </p:nvSpPr>
        <p:spPr>
          <a:xfrm>
            <a:off x="8951594" y="806707"/>
            <a:ext cx="3065146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xxx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xxx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xxx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xxx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xxx cm</a:t>
            </a:r>
            <a:r>
              <a:rPr lang="en-CA" sz="3200" baseline="300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1DCBA-7034-49DE-97DF-38C95A032C6E}"/>
              </a:ext>
            </a:extLst>
          </p:cNvPr>
          <p:cNvSpPr txBox="1"/>
          <p:nvPr/>
        </p:nvSpPr>
        <p:spPr>
          <a:xfrm>
            <a:off x="396240" y="228539"/>
            <a:ext cx="1056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is the volume of the following solid?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58472-E88B-45B5-9317-807FE41C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" y="969645"/>
            <a:ext cx="39243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02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231BE-64D9-4123-8B3F-7CB2BD166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8" y="1104619"/>
            <a:ext cx="3962400" cy="3286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DE5A4C-577C-45D8-BD16-9713624316A2}"/>
              </a:ext>
            </a:extLst>
          </p:cNvPr>
          <p:cNvSpPr txBox="1"/>
          <p:nvPr/>
        </p:nvSpPr>
        <p:spPr>
          <a:xfrm>
            <a:off x="396240" y="228539"/>
            <a:ext cx="1056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is the volume of the following solid?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97ECD-22B4-4A0F-8236-341EE0ADF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480" y="1104619"/>
            <a:ext cx="6522556" cy="111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6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1D55CC-33CF-4DC2-8951-01C37F784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949642"/>
            <a:ext cx="3019425" cy="3495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BC1D9-67D8-444B-828B-5F22463D88A5}"/>
              </a:ext>
            </a:extLst>
          </p:cNvPr>
          <p:cNvSpPr txBox="1"/>
          <p:nvPr/>
        </p:nvSpPr>
        <p:spPr>
          <a:xfrm>
            <a:off x="396240" y="228539"/>
            <a:ext cx="1056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What is the volume of the following solid?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6560C-7FF4-4271-B144-690EFB182C71}"/>
              </a:ext>
            </a:extLst>
          </p:cNvPr>
          <p:cNvSpPr txBox="1"/>
          <p:nvPr/>
        </p:nvSpPr>
        <p:spPr>
          <a:xfrm>
            <a:off x="8951594" y="806707"/>
            <a:ext cx="3065146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950cm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1890 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890cm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1600cm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1260cm</a:t>
            </a:r>
            <a:r>
              <a:rPr lang="en-CA" sz="3200" baseline="30000" dirty="0"/>
              <a:t>3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CA" sz="3200" dirty="0"/>
              <a:t>1628cm</a:t>
            </a:r>
            <a:r>
              <a:rPr lang="en-CA" sz="32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1280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56FA48-3A18-4DB6-8FBA-7A9FF716F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" y="193356"/>
            <a:ext cx="11622886" cy="299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92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9589BB-B6C7-4F9E-B04F-D0A48241A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57163"/>
            <a:ext cx="7174230" cy="390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54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F555FC-B289-4B5F-98DA-635E61195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" y="98107"/>
            <a:ext cx="8227472" cy="243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3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6840E5-DC09-45CB-9514-A247FD91E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96" y="153260"/>
            <a:ext cx="105346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4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3D779-9629-4F68-943B-5B01D21C8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" y="213361"/>
            <a:ext cx="11917680" cy="126491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Given the area of the base, which expression will give the volume of the solid?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07997-D402-4B45-ADED-5B15A6BCD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" y="845820"/>
            <a:ext cx="3743325" cy="242887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5D6CF9E-87F4-443C-B6D0-57E8E3115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253697"/>
              </p:ext>
            </p:extLst>
          </p:nvPr>
        </p:nvGraphicFramePr>
        <p:xfrm>
          <a:off x="7340599" y="905192"/>
          <a:ext cx="4654557" cy="4215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346040" imgH="1218960" progId="Equation.DSMT4">
                  <p:embed/>
                </p:oleObj>
              </mc:Choice>
              <mc:Fallback>
                <p:oleObj name="Equation" r:id="rId5" imgW="1346040" imgH="1218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5D6CF9E-87F4-443C-B6D0-57E8E31154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40599" y="905192"/>
                        <a:ext cx="4654557" cy="4215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48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81504E-B233-4AC2-B0E1-E5C4A2C48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000"/>
            <a:ext cx="12192000" cy="30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E25E-4C65-4A8D-81BA-B592DC25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58E7-78E4-4764-A8E4-E5ED85AAB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EC3DE-C7E7-4285-A447-740E81573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4" y="119063"/>
            <a:ext cx="116109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3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DFA8-E242-4D6C-A5A6-2A22F7E79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69" y="289718"/>
            <a:ext cx="10925175" cy="696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Q: Which of the following is the formula is for the volume of a cylinder?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B5165-D4E1-45B6-AC08-77F1E8CD8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" y="898988"/>
            <a:ext cx="3083719" cy="3389644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B7DD3CB-F7F9-42F2-9D89-8291C572FE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56370"/>
              </p:ext>
            </p:extLst>
          </p:nvPr>
        </p:nvGraphicFramePr>
        <p:xfrm>
          <a:off x="3895724" y="926538"/>
          <a:ext cx="3056665" cy="333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257120" imgH="1371600" progId="Equation.DSMT4">
                  <p:embed/>
                </p:oleObj>
              </mc:Choice>
              <mc:Fallback>
                <p:oleObj name="Equation" r:id="rId5" imgW="1257120" imgH="1371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B7DD3CB-F7F9-42F2-9D89-8291C572FE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95724" y="926538"/>
                        <a:ext cx="3056665" cy="3334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06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C6C9-CC3F-4BAB-8BA2-F9157CC90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of the following is the correct solution for the volume of the prism?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4A1B4-64AE-4F7E-8B13-34049C8B7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045" y="1771650"/>
            <a:ext cx="3925303" cy="257175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CC69E37-AD00-4D2B-A4FB-1B4FCABC4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542633"/>
              </p:ext>
            </p:extLst>
          </p:nvPr>
        </p:nvGraphicFramePr>
        <p:xfrm>
          <a:off x="402431" y="1854994"/>
          <a:ext cx="4229100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1739880" imgH="1143000" progId="Equation.DSMT4">
                  <p:embed/>
                </p:oleObj>
              </mc:Choice>
              <mc:Fallback>
                <p:oleObj name="Equation" r:id="rId5" imgW="1739880" imgH="1143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CC69E37-AD00-4D2B-A4FB-1B4FCABC4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431" y="1854994"/>
                        <a:ext cx="4229100" cy="277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0469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843031C8-0275-4F55-98E6-DFED0EB95EBC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ʾ\&quot;{58857F64-F778-46F3-A3E4-9740F72F057B}&quot;,&quot;C:\\Users\\Danny\\OneDrive - SD41\\Website\\M8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CURRENT_PLAYER_ID" val="universal-no-video"/>
  <p:tag name="ISPRING_PRESENTATION_TITLE" val="Ch9 Review Volume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3" ma:contentTypeDescription="Create a new document." ma:contentTypeScope="" ma:versionID="b352b510eaafdbbeb607afed4af0e0ba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70085529c7dde350ea449ac49d72dc20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ADB9DEC6-E94F-452C-92EF-6420DA5106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F12D9A-8145-4C56-BB6A-78F65D0EB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63625E-EB0B-46F8-90A5-7E39168DA5FB}">
  <ds:schemaRefs>
    <ds:schemaRef ds:uri="http://schemas.microsoft.com/office/2006/metadata/properties"/>
    <ds:schemaRef ds:uri="http://schemas.microsoft.com/office/infopath/2007/PartnerControls"/>
    <ds:schemaRef ds:uri="d00fb86e-a52e-4f2f-9300-62c8872f87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5962</TotalTime>
  <Words>545</Words>
  <Application>Microsoft Office PowerPoint</Application>
  <PresentationFormat>Widescreen</PresentationFormat>
  <Paragraphs>119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Franklin Gothic Book</vt:lpstr>
      <vt:lpstr>Office Theme</vt:lpstr>
      <vt:lpstr>MathType 6.0 Equation</vt:lpstr>
      <vt:lpstr>Math 8 Chapter 9 Volume of 3D Solids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of the following is the correct solution for the volume of the prism?</vt:lpstr>
      <vt:lpstr>Which of the following is the correct solution for the volume of the prism?</vt:lpstr>
      <vt:lpstr>Which of the following is the correct solution for the volume of the prism?</vt:lpstr>
      <vt:lpstr>If the volume of this prism is 16cm3, what is the length of the missing side?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man digs a hole 6 inches deep for a post to hold his mailbox.  If the square base of the post is 4 in. x 4 in., how many cubic inches of dirt will be displaced by the post?</vt:lpstr>
      <vt:lpstr>A step pyramid is formed by stacking successively smaller “steps” as illustrated in the drawing.  If the edges of each square “step” have lengths 9,7,5,3, and 1, and each “step” is 1 unit high, find the number of cubic units in the volume of the pyramid.                 1    3                   3           5             5   7               7       9        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Ch9 Review Volume</dc:title>
  <dc:creator>Danny Young</dc:creator>
  <cp:lastModifiedBy>Danny Young</cp:lastModifiedBy>
  <cp:revision>9</cp:revision>
  <dcterms:created xsi:type="dcterms:W3CDTF">2020-04-09T20:09:47Z</dcterms:created>
  <dcterms:modified xsi:type="dcterms:W3CDTF">2020-04-13T23:32:23Z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